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52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52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5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2.xml.rels" ContentType="application/vnd.openxmlformats-package.relationships+xml"/>
  <Override PartName="/ppt/slides/_rels/slide1.xml.rels" ContentType="application/vnd.openxmlformats-package.relationships+xml"/>
  <Override PartName="/ppt/slides/_rels/slide44.xml.rels" ContentType="application/vnd.openxmlformats-package.relationships+xml"/>
  <Override PartName="/ppt/slides/_rels/slide61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10.xml.rels" ContentType="application/vnd.openxmlformats-package.relationships+xml"/>
  <Override PartName="/ppt/slides/_rels/slide5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35.xml.rels" ContentType="application/vnd.openxmlformats-package.relationships+xml"/>
  <Override PartName="/ppt/slides/_rels/slide52.xml.rels" ContentType="application/vnd.openxmlformats-package.relationships+xml"/>
  <Override PartName="/ppt/slides/_rels/slide18.xml.rels" ContentType="application/vnd.openxmlformats-package.relationships+xml"/>
  <Override PartName="/ppt/slides/_rels/slide51.xml.rels" ContentType="application/vnd.openxmlformats-package.relationships+xml"/>
  <Override PartName="/ppt/slides/_rels/slide17.xml.rels" ContentType="application/vnd.openxmlformats-package.relationships+xml"/>
  <Override PartName="/ppt/slides/_rels/slide34.xml.rels" ContentType="application/vnd.openxmlformats-package.relationships+xml"/>
  <Override PartName="/ppt/slides/_rels/slide32.xml.rels" ContentType="application/vnd.openxmlformats-package.relationships+xml"/>
  <Override PartName="/ppt/slides/_rels/slide24.xml.rels" ContentType="application/vnd.openxmlformats-package.relationships+xml"/>
  <Override PartName="/ppt/slides/_rels/slide41.xml.rels" ContentType="application/vnd.openxmlformats-package.relationships+xml"/>
  <Override PartName="/ppt/slides/_rels/slide25.xml.rels" ContentType="application/vnd.openxmlformats-package.relationships+xml"/>
  <Override PartName="/ppt/slides/_rels/slide42.xml.rels" ContentType="application/vnd.openxmlformats-package.relationships+xml"/>
  <Override PartName="/ppt/slides/_rels/slide33.xml.rels" ContentType="application/vnd.openxmlformats-package.relationships+xml"/>
  <Override PartName="/ppt/slides/_rels/slide50.xml.rels" ContentType="application/vnd.openxmlformats-package.relationships+xml"/>
  <Override PartName="/ppt/slides/_rels/slide60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37.xml.rels" ContentType="application/vnd.openxmlformats-package.relationships+xml"/>
  <Override PartName="/ppt/slides/_rels/slide54.xml.rels" ContentType="application/vnd.openxmlformats-package.relationships+xml"/>
  <Override PartName="/ppt/slides/_rels/slide11.xml.rels" ContentType="application/vnd.openxmlformats-package.relationships+xml"/>
  <Override PartName="/ppt/slides/_rels/slide46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63.xml.rels" ContentType="application/vnd.openxmlformats-package.relationships+xml"/>
  <Override PartName="/ppt/slides/_rels/slide20.xml.rels" ContentType="application/vnd.openxmlformats-package.relationships+xml"/>
  <Override PartName="/ppt/slides/_rels/slide55.xml.rels" ContentType="application/vnd.openxmlformats-package.relationships+xml"/>
  <Override PartName="/ppt/slides/_rels/slide12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21.xml.rels" ContentType="application/vnd.openxmlformats-package.relationships+xml"/>
  <Override PartName="/ppt/slides/_rels/slide56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14.xml.rels" ContentType="application/vnd.openxmlformats-package.relationships+xml"/>
  <Override PartName="/ppt/slides/_rels/slide57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15.xml.rels" ContentType="application/vnd.openxmlformats-package.relationships+xml"/>
  <Override PartName="/ppt/slides/_rels/slide58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51.xml" ContentType="application/vnd.openxmlformats-officedocument.presentationml.slide+xml"/>
  <Override PartName="/ppt/slides/slide34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3.xml" ContentType="application/vnd.openxmlformats-officedocument.presentationml.slide+xml"/>
  <Override PartName="/ppt/slides/slide19.xml" ContentType="application/vnd.openxmlformats-officedocument.presentationml.slide+xml"/>
  <Override PartName="/ppt/slides/slide36.xml" ContentType="application/vnd.openxmlformats-officedocument.presentationml.slide+xml"/>
  <Override PartName="/ppt/slides/slide62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61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43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63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8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59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embeddings/oleObject1.pdf" ContentType="application/pdf"/>
  <Override PartName="/ppt/media/image27.jpeg" ContentType="image/jpeg"/>
  <Override PartName="/ppt/media/image19.jpeg" ContentType="image/jpeg"/>
  <Override PartName="/ppt/media/image5.png" ContentType="image/png"/>
  <Override PartName="/ppt/media/image36.jpeg" ContentType="image/jpeg"/>
  <Override PartName="/ppt/media/image26.png" ContentType="image/png"/>
  <Override PartName="/ppt/media/image12.jpeg" ContentType="image/jpeg"/>
  <Override PartName="/ppt/media/image18.png" ContentType="image/png"/>
  <Override PartName="/ppt/media/image25.jpeg" ContentType="image/jpeg"/>
  <Override PartName="/ppt/media/image1.wmf" ContentType="image/x-wmf"/>
  <Override PartName="/ppt/media/image21.jpeg" ContentType="image/jpeg"/>
  <Override PartName="/ppt/media/image13.jpeg" ContentType="image/jpeg"/>
  <Override PartName="/ppt/media/image30.jpeg" ContentType="image/jpeg"/>
  <Override PartName="/ppt/media/image22.jpeg" ContentType="image/jpeg"/>
  <Override PartName="/ppt/media/image11.jpeg" ContentType="image/jpeg"/>
  <Override PartName="/ppt/media/image9.png" ContentType="image/png"/>
  <Override PartName="/ppt/media/image39.jpeg" ContentType="image/jpeg"/>
  <Override PartName="/ppt/media/image8.png" ContentType="image/png"/>
  <Override PartName="/ppt/media/image38.jpeg" ContentType="image/jpeg"/>
  <Override PartName="/ppt/media/image7.png" ContentType="image/png"/>
  <Override PartName="/ppt/media/image20.jpeg" ContentType="image/jpeg"/>
  <Override PartName="/ppt/media/image6.png" ContentType="image/png"/>
  <Override PartName="/ppt/media/image34.png" ContentType="image/png"/>
  <Override PartName="/ppt/media/image35.jpeg" ContentType="image/jpeg"/>
  <Override PartName="/ppt/media/image37.jpeg" ContentType="image/jpeg"/>
  <Override PartName="/ppt/media/image4.png" ContentType="image/png"/>
  <Override PartName="/ppt/media/image10.jpeg" ContentType="image/jpeg"/>
  <Override PartName="/ppt/media/image3.png" ContentType="image/png"/>
  <Override PartName="/ppt/media/image28.jpeg" ContentType="image/jpeg"/>
  <Override PartName="/ppt/media/image14.jpeg" ContentType="image/jpeg"/>
  <Override PartName="/ppt/media/image29.png" ContentType="image/png"/>
  <Override PartName="/ppt/media/image31.jpeg" ContentType="image/jpeg"/>
  <Override PartName="/ppt/media/image23.jpeg" ContentType="image/jpeg"/>
  <Override PartName="/ppt/media/image15.jpeg" ContentType="image/jpeg"/>
  <Override PartName="/ppt/media/image32.jpeg" ContentType="image/jpeg"/>
  <Override PartName="/ppt/media/image24.jpeg" ContentType="image/jpeg"/>
  <Override PartName="/ppt/media/image16.jpeg" ContentType="image/jpeg"/>
  <Override PartName="/ppt/media/image33.jpeg" ContentType="image/jpeg"/>
  <Override PartName="/ppt/media/image17.jpeg" ContentType="image/jpeg"/>
  <Override PartName="/ppt/media/image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x="9144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5004BC8-B312-4025-A529-7481187F8B1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7600" cy="348552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01640" y="4416480"/>
            <a:ext cx="5606280" cy="4182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12"/>
          </p:nvPr>
        </p:nvSpPr>
        <p:spPr>
          <a:xfrm>
            <a:off x="3970440" y="8829720"/>
            <a:ext cx="3037680" cy="46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3BEBA28-C1D3-45EA-8349-6F2E87224F8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7600" cy="34855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01640" y="4416480"/>
            <a:ext cx="5606280" cy="4182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13"/>
          </p:nvPr>
        </p:nvSpPr>
        <p:spPr>
          <a:xfrm>
            <a:off x="3970440" y="8829720"/>
            <a:ext cx="3037680" cy="46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1792A6F-A8C9-49A8-B335-AE7E34E013C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7DF1F9-8FF9-42C1-8FB4-BD1D0A1A1F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8E63DA-0914-4DDD-910D-DFA0476C22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9732EA-4D31-4616-8A96-92201CD195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BBFFB7-E453-495A-9301-2EE9BD43A0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60AB72-7686-4409-A37E-82BCD4C816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35A912-2435-42E4-9A8E-53E6EDB6D8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D3A43A-E4BD-46C1-BA19-F76539D3C7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74D5BB-4993-404C-BF43-3A299CCA6A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086A87-B742-4939-996F-BF7994C9E5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DE5F28-DB42-49D8-A44C-EB31C6FAF5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D1E904-EA5B-4F50-8CF9-81B99D54EC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BB4926-2793-4C82-8AD9-0BB8DF6AA3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C24126-BF32-4FEF-BB8E-5B6B5859B2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F22A53-EB55-47F6-B6AE-CDBD074EF7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7803A2-D759-4B36-B099-E0A87D465D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B2B856-3838-4C70-AF57-B0B0FFA6DB8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9D1327-ED22-46E8-A22D-E3B7EC6075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56D2FF-3517-46F9-AFDC-F6FB4D8ADC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21ABE8-7F16-4229-8085-F63F0BED9C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8C55C7-4402-4848-98C4-460686812A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EE9784-96AA-4A69-82BC-3C3A08CB6F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EDE558-C9AA-480C-90BE-4B92136A13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A2A4C-6B1F-46E9-97AD-5DD33935E8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09063B-6269-4E55-A7DD-B9CF34C89D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2"/>
          <p:cNvGrpSpPr/>
          <p:nvPr/>
        </p:nvGrpSpPr>
        <p:grpSpPr>
          <a:xfrm>
            <a:off x="0" y="152280"/>
            <a:ext cx="8686080" cy="6095520"/>
            <a:chOff x="0" y="152280"/>
            <a:chExt cx="8686080" cy="6095520"/>
          </a:xfrm>
        </p:grpSpPr>
        <p:sp>
          <p:nvSpPr>
            <p:cNvPr id="1" name="AutoShape 3"/>
            <p:cNvSpPr/>
            <p:nvPr/>
          </p:nvSpPr>
          <p:spPr>
            <a:xfrm>
              <a:off x="380880" y="533520"/>
              <a:ext cx="8305200" cy="571428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rgbClr val="6699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AutoShape 4"/>
            <p:cNvSpPr/>
            <p:nvPr/>
          </p:nvSpPr>
          <p:spPr>
            <a:xfrm>
              <a:off x="0" y="152280"/>
              <a:ext cx="8533800" cy="1218600"/>
            </a:xfrm>
            <a:custGeom>
              <a:avLst/>
              <a:gdLst>
                <a:gd name="textAreaLeft" fmla="*/ 0 w 8533800"/>
                <a:gd name="textAreaRight" fmla="*/ 8534160 w 8533800"/>
                <a:gd name="textAreaTop" fmla="*/ 0 h 1218600"/>
                <a:gd name="textAreaBottom" fmla="*/ 1218960 h 1218600"/>
              </a:gdLst>
              <a:ahLst/>
              <a:rect l="textAreaLeft" t="textAreaTop" r="textAreaRight" b="textAreaBottom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Line 5"/>
            <p:cNvSpPr/>
            <p:nvPr/>
          </p:nvSpPr>
          <p:spPr>
            <a:xfrm>
              <a:off x="0" y="1218960"/>
              <a:ext cx="8076960" cy="360"/>
            </a:xfrm>
            <a:prstGeom prst="line">
              <a:avLst/>
            </a:prstGeom>
            <a:ln w="381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3124080" y="6248520"/>
            <a:ext cx="289476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6553080" y="6248520"/>
            <a:ext cx="213300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 Black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504BBE8-9765-4E9D-AC73-82B01D06A5E2}" type="slidenum">
              <a:rPr b="0" lang="en-US" sz="1200" spc="-1" strike="noStrike">
                <a:solidFill>
                  <a:srgbClr val="000000"/>
                </a:solidFill>
                <a:latin typeface="Arial Black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457200" y="6248520"/>
            <a:ext cx="213300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"/>
          <p:cNvGrpSpPr/>
          <p:nvPr/>
        </p:nvGrpSpPr>
        <p:grpSpPr>
          <a:xfrm>
            <a:off x="0" y="152280"/>
            <a:ext cx="8686080" cy="6095520"/>
            <a:chOff x="0" y="152280"/>
            <a:chExt cx="8686080" cy="6095520"/>
          </a:xfrm>
        </p:grpSpPr>
        <p:sp>
          <p:nvSpPr>
            <p:cNvPr id="46" name="AutoShape 3"/>
            <p:cNvSpPr/>
            <p:nvPr/>
          </p:nvSpPr>
          <p:spPr>
            <a:xfrm>
              <a:off x="380880" y="533520"/>
              <a:ext cx="8305200" cy="571428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rgbClr val="6699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AutoShape 4"/>
            <p:cNvSpPr/>
            <p:nvPr/>
          </p:nvSpPr>
          <p:spPr>
            <a:xfrm>
              <a:off x="0" y="152280"/>
              <a:ext cx="8533800" cy="1218600"/>
            </a:xfrm>
            <a:custGeom>
              <a:avLst/>
              <a:gdLst>
                <a:gd name="textAreaLeft" fmla="*/ 0 w 8533800"/>
                <a:gd name="textAreaRight" fmla="*/ 8534160 w 8533800"/>
                <a:gd name="textAreaTop" fmla="*/ 0 h 1218600"/>
                <a:gd name="textAreaBottom" fmla="*/ 1218960 h 1218600"/>
              </a:gdLst>
              <a:ahLst/>
              <a:rect l="textAreaLeft" t="textAreaTop" r="textAreaRight" b="textAreaBottom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Line 5"/>
            <p:cNvSpPr/>
            <p:nvPr/>
          </p:nvSpPr>
          <p:spPr>
            <a:xfrm>
              <a:off x="0" y="1218960"/>
              <a:ext cx="8076960" cy="360"/>
            </a:xfrm>
            <a:prstGeom prst="line">
              <a:avLst/>
            </a:prstGeom>
            <a:ln w="381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4"/>
          </p:nvPr>
        </p:nvSpPr>
        <p:spPr>
          <a:xfrm>
            <a:off x="3124080" y="6248520"/>
            <a:ext cx="289476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5"/>
          </p:nvPr>
        </p:nvSpPr>
        <p:spPr>
          <a:xfrm>
            <a:off x="6553080" y="6248520"/>
            <a:ext cx="213300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 Black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252B1A-FAE0-494A-80CF-DE62590A633F}" type="slidenum">
              <a:rPr b="0" lang="en-US" sz="1200" spc="-1" strike="noStrike">
                <a:solidFill>
                  <a:srgbClr val="000000"/>
                </a:solidFill>
                <a:latin typeface="Arial Black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6"/>
          </p:nvPr>
        </p:nvSpPr>
        <p:spPr>
          <a:xfrm>
            <a:off x="457200" y="6248520"/>
            <a:ext cx="213300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oleObject" Target="../embeddings/oleObject1.pdf"/><Relationship Id="rId2" Type="http://schemas.openxmlformats.org/officeDocument/2006/relationships/image" Target="../media/image1.wmf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31120" y="264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Multimedia Applications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581280" y="1407600"/>
            <a:ext cx="5104800" cy="4799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 algn="r">
              <a:lnSpc>
                <a:spcPct val="100000"/>
              </a:lnSpc>
              <a:spcBef>
                <a:spcPts val="1080"/>
              </a:spcBef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00"/>
                </a:solidFill>
                <a:latin typeface="Impact"/>
              </a:rPr>
              <a:t>BCT 2207: MULTIMEDIA APPLICATIONS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marL="343080" indent="0"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 Unicode M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 Unicode MS"/>
              </a:rPr>
              <a:t>S.Kiptioo, Computing Department SCIT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 algn="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</a:rPr>
              <a:t>skiptoo@jkuat.ac.ke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8" name="Picture 6"/>
          <p:cNvGraphicFramePr/>
          <p:nvPr/>
        </p:nvGraphicFramePr>
        <p:xfrm>
          <a:off x="757800" y="3380400"/>
          <a:ext cx="2903760" cy="2590200"/>
        </p:xfrm>
        <a:graphic>
          <a:graphicData uri="http://schemas.openxmlformats.org/presentationml/2006/ole">
            <p:oleObj progId="AcroExch.Document.11" r:id="rId1" spid="">
              <p:embed/>
              <p:pic>
                <p:nvPicPr>
                  <p:cNvPr id="99" name="Picture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757800" y="3380400"/>
                    <a:ext cx="2903760" cy="2590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673200" y="3200400"/>
            <a:ext cx="2895120" cy="25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Important Note-tools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Project may be a page or site on the Web where you can weave the elemnts of multimedia into html (Hypertext Mark up Language) DHTML (Dynamic Hypertext Mark up Language) documents and use plug-ins like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Macromedia’s Flash, Adobe’s Flash, or Apple’s Quick Time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display multimedia using browser such Mozilla Firefox and Internet Explorer.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Uses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Multimedia is appropriate whenever a human interface, connect a human user to electronic information of any kind. There are number of uses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Uses in Business.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Multimedia in Schools.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Multimedia in Home.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Multimedia in Public Places.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Virtual Reality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Uses in Business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Business applications for multimedia include presentations, training, marketing, advertising, product demos, databases, catalogues, and networking communications.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Uses in Business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Uses in training programs.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Flight attendants learn to manage international terrorism and security through simulation.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Mechanics learn to repair engine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Salespeople learn about product lines and leave behind software to train their customers.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Fighter, pilots practice full-terrain sorties before spoiling up for the real thing.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Multimedia in Schools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can be used in schools helping student to learn.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An iteresting use of multimedia in schools involves the student themselves.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Nowadays students put interactive magazines and newsletters, streamline videos, and podcasting (Audio and Video) through smart phone or Web.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Multimedia in Home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is used home in various ways from gardening to cooking to home design, remodeling, and repair to genealogy software.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Game players machine available in home.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Internet gaming for home internet users.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Multimedia in Public Places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Big animated screen are now available in public to provide information and help to public.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Hotels, train, banks, shopping malls, airports, groceries, e.t.c.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Virtual Reality (VR)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VR is a new multimedia technology that attempt to put a person “inside” a lifelike experiences.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VR requires a terrific computing power to be realistic.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 VR your cyberspace is made up pf many thousands of geometric objects plotted in 3D space.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Virtual Reality (VR)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5028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 the Web, standards for transmitting virtual reality worlds or scenes in VRML (Virtual Reality Modeling Language) documents have been developed.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By using highly dedicated VR is now used in building flights by developing first flight simulators before building actual planes.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 military plane like F-16 and F-17, Boeing 777.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Virtual Reality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Picture 5" descr=""/>
          <p:cNvPicPr/>
          <p:nvPr/>
        </p:nvPicPr>
        <p:blipFill>
          <a:blip r:embed="rId1"/>
          <a:stretch/>
        </p:blipFill>
        <p:spPr>
          <a:xfrm>
            <a:off x="1219320" y="2438280"/>
            <a:ext cx="6552360" cy="4037760"/>
          </a:xfrm>
          <a:prstGeom prst="rect">
            <a:avLst/>
          </a:prstGeom>
          <a:ln w="9525">
            <a:noFill/>
          </a:ln>
        </p:spPr>
      </p:pic>
      <p:sp>
        <p:nvSpPr>
          <p:cNvPr id="148" name="Rectangle 6"/>
          <p:cNvSpPr/>
          <p:nvPr/>
        </p:nvSpPr>
        <p:spPr>
          <a:xfrm>
            <a:off x="609480" y="1371600"/>
            <a:ext cx="8228880" cy="8373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 – 16 Fighter Plane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What is Multimedia?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523880"/>
            <a:ext cx="8152560" cy="4114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Derived from the word “Multi” and “Media”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Multi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Many, Multiple,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Media: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Tools that are used to represent or process, delivery medium, a form of mass communication – newspaper, magazine / tv.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Distribution tool &amp; information presentation –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text, graphic, voice, images, music and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Example Multimedia Systems 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3" descr=""/>
          <p:cNvPicPr/>
          <p:nvPr/>
        </p:nvPicPr>
        <p:blipFill>
          <a:blip r:embed="rId1"/>
          <a:stretch/>
        </p:blipFill>
        <p:spPr>
          <a:xfrm>
            <a:off x="152280" y="1066680"/>
            <a:ext cx="8743320" cy="5358600"/>
          </a:xfrm>
          <a:prstGeom prst="rect">
            <a:avLst/>
          </a:prstGeom>
          <a:ln w="9525">
            <a:noFill/>
          </a:ln>
        </p:spPr>
      </p:pic>
      <p:sp>
        <p:nvSpPr>
          <p:cNvPr id="151" name="Text Box 4"/>
          <p:cNvSpPr/>
          <p:nvPr/>
        </p:nvSpPr>
        <p:spPr>
          <a:xfrm>
            <a:off x="2499120" y="6400800"/>
            <a:ext cx="38322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 Estate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in MIT’s Project Athena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8F297E-FC33-4465-B7E5-7AAADBA169F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457480" cy="1142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9900"/>
                </a:solidFill>
                <a:latin typeface="Arial"/>
              </a:rPr>
              <a:t>Example:  A Course-on-Demand System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AutoShape 7"/>
          <p:cNvSpPr/>
          <p:nvPr/>
        </p:nvSpPr>
        <p:spPr>
          <a:xfrm>
            <a:off x="533520" y="3809880"/>
            <a:ext cx="1523160" cy="12186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Multimedia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AutoShape 9"/>
          <p:cNvSpPr/>
          <p:nvPr/>
        </p:nvSpPr>
        <p:spPr>
          <a:xfrm>
            <a:off x="2209680" y="3048120"/>
            <a:ext cx="5028480" cy="2590200"/>
          </a:xfrm>
          <a:prstGeom prst="irregularSeal2">
            <a:avLst/>
          </a:prstGeom>
          <a:solidFill>
            <a:srgbClr val="b2b2b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1" descr="C:\My Documents\MMDB course\s29.gif"/>
          <p:cNvPicPr/>
          <p:nvPr/>
        </p:nvPicPr>
        <p:blipFill>
          <a:blip r:embed="rId1"/>
          <a:stretch/>
        </p:blipFill>
        <p:spPr>
          <a:xfrm>
            <a:off x="3886200" y="1295280"/>
            <a:ext cx="1750320" cy="1759680"/>
          </a:xfrm>
          <a:prstGeom prst="rect">
            <a:avLst/>
          </a:prstGeom>
          <a:ln w="0">
            <a:noFill/>
          </a:ln>
        </p:spPr>
      </p:pic>
      <p:sp>
        <p:nvSpPr>
          <p:cNvPr id="156" name="Text Box 12"/>
          <p:cNvSpPr/>
          <p:nvPr/>
        </p:nvSpPr>
        <p:spPr>
          <a:xfrm>
            <a:off x="5344920" y="1371600"/>
            <a:ext cx="18921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On-line facilitator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13" descr="C:\My Documents\MMDB course\s2.gif"/>
          <p:cNvPicPr/>
          <p:nvPr/>
        </p:nvPicPr>
        <p:blipFill>
          <a:blip r:embed="rId2"/>
          <a:stretch/>
        </p:blipFill>
        <p:spPr>
          <a:xfrm>
            <a:off x="3276720" y="5405400"/>
            <a:ext cx="1466280" cy="1451880"/>
          </a:xfrm>
          <a:prstGeom prst="rect">
            <a:avLst/>
          </a:prstGeom>
          <a:ln w="0">
            <a:noFill/>
          </a:ln>
        </p:spPr>
      </p:pic>
      <p:sp>
        <p:nvSpPr>
          <p:cNvPr id="158" name="Text Box 14"/>
          <p:cNvSpPr/>
          <p:nvPr/>
        </p:nvSpPr>
        <p:spPr>
          <a:xfrm>
            <a:off x="4818240" y="5985000"/>
            <a:ext cx="62424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15" descr="C:\My Documents\MMDB course\s22.gif"/>
          <p:cNvPicPr/>
          <p:nvPr/>
        </p:nvPicPr>
        <p:blipFill>
          <a:blip r:embed="rId3"/>
          <a:stretch/>
        </p:blipFill>
        <p:spPr>
          <a:xfrm>
            <a:off x="6705720" y="5446800"/>
            <a:ext cx="2140920" cy="1170720"/>
          </a:xfrm>
          <a:prstGeom prst="rect">
            <a:avLst/>
          </a:prstGeom>
          <a:ln w="0">
            <a:noFill/>
          </a:ln>
        </p:spPr>
      </p:pic>
      <p:sp>
        <p:nvSpPr>
          <p:cNvPr id="160" name="Text Box 16"/>
          <p:cNvSpPr/>
          <p:nvPr/>
        </p:nvSpPr>
        <p:spPr>
          <a:xfrm>
            <a:off x="6533640" y="5029200"/>
            <a:ext cx="18540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17" descr="C:\My Documents\MMDB course\s26.gif"/>
          <p:cNvPicPr/>
          <p:nvPr/>
        </p:nvPicPr>
        <p:blipFill>
          <a:blip r:embed="rId4"/>
          <a:stretch/>
        </p:blipFill>
        <p:spPr>
          <a:xfrm>
            <a:off x="7238880" y="3124080"/>
            <a:ext cx="1032840" cy="1412280"/>
          </a:xfrm>
          <a:prstGeom prst="rect">
            <a:avLst/>
          </a:prstGeom>
          <a:ln w="0">
            <a:noFill/>
          </a:ln>
        </p:spPr>
      </p:pic>
      <p:sp>
        <p:nvSpPr>
          <p:cNvPr id="162" name="Text Box 18"/>
          <p:cNvSpPr/>
          <p:nvPr/>
        </p:nvSpPr>
        <p:spPr>
          <a:xfrm>
            <a:off x="7201440" y="2438280"/>
            <a:ext cx="140904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Courseware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developer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85800" y="152280"/>
            <a:ext cx="7771680" cy="1142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9900"/>
                </a:solidFill>
                <a:latin typeface="Arial"/>
              </a:rPr>
              <a:t>A Course-on-Demand System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5"/>
          <p:cNvSpPr/>
          <p:nvPr/>
        </p:nvSpPr>
        <p:spPr>
          <a:xfrm>
            <a:off x="380880" y="1981080"/>
            <a:ext cx="1218600" cy="1218600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Authoring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Rectangle 9"/>
          <p:cNvSpPr/>
          <p:nvPr/>
        </p:nvSpPr>
        <p:spPr>
          <a:xfrm rot="10800000">
            <a:off x="1905480" y="1981800"/>
            <a:ext cx="761400" cy="3885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Java Client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AutoShape 10"/>
          <p:cNvSpPr/>
          <p:nvPr/>
        </p:nvSpPr>
        <p:spPr>
          <a:xfrm rot="16200000">
            <a:off x="1600200" y="3124800"/>
            <a:ext cx="3885480" cy="1599480"/>
          </a:xfrm>
          <a:prstGeom prst="irregularSeal1">
            <a:avLst/>
          </a:prstGeom>
          <a:solidFill>
            <a:srgbClr val="b2b2b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Oval 12"/>
          <p:cNvSpPr/>
          <p:nvPr/>
        </p:nvSpPr>
        <p:spPr>
          <a:xfrm rot="16200000">
            <a:off x="2971440" y="3582000"/>
            <a:ext cx="3733200" cy="68508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2c2ff"/>
                </a:solidFill>
                <a:latin typeface="Arial"/>
                <a:ea typeface="DejaVu Sans"/>
              </a:rPr>
              <a:t>Server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Oval 14"/>
          <p:cNvSpPr/>
          <p:nvPr/>
        </p:nvSpPr>
        <p:spPr>
          <a:xfrm rot="16200000">
            <a:off x="3885840" y="3582000"/>
            <a:ext cx="3733200" cy="68508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DB Application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Oval 15"/>
          <p:cNvSpPr/>
          <p:nvPr/>
        </p:nvSpPr>
        <p:spPr>
          <a:xfrm rot="16200000">
            <a:off x="4724280" y="3582000"/>
            <a:ext cx="3733200" cy="685080"/>
          </a:xfrm>
          <a:prstGeom prst="ellipse">
            <a:avLst/>
          </a:prstGeom>
          <a:solidFill>
            <a:srgbClr val="cc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 Software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AutoShape 16"/>
          <p:cNvSpPr/>
          <p:nvPr/>
        </p:nvSpPr>
        <p:spPr>
          <a:xfrm>
            <a:off x="7620120" y="1828800"/>
            <a:ext cx="1218600" cy="1294560"/>
          </a:xfrm>
          <a:prstGeom prst="can">
            <a:avLst>
              <a:gd name="adj" fmla="val 26563"/>
            </a:avLst>
          </a:prstGeom>
          <a:solidFill>
            <a:srgbClr val="5f5f5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Metadata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AutoShape 20"/>
          <p:cNvSpPr/>
          <p:nvPr/>
        </p:nvSpPr>
        <p:spPr>
          <a:xfrm>
            <a:off x="7543800" y="4648320"/>
            <a:ext cx="1218600" cy="1294560"/>
          </a:xfrm>
          <a:prstGeom prst="can">
            <a:avLst>
              <a:gd name="adj" fmla="val 26563"/>
            </a:avLst>
          </a:prstGeom>
          <a:solidFill>
            <a:srgbClr val="99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Line 21"/>
          <p:cNvSpPr/>
          <p:nvPr/>
        </p:nvSpPr>
        <p:spPr>
          <a:xfrm flipH="1">
            <a:off x="6933960" y="2514600"/>
            <a:ext cx="685800" cy="914400"/>
          </a:xfrm>
          <a:prstGeom prst="line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Line 22"/>
          <p:cNvSpPr/>
          <p:nvPr/>
        </p:nvSpPr>
        <p:spPr>
          <a:xfrm flipH="1" flipV="1">
            <a:off x="6933960" y="4495680"/>
            <a:ext cx="609840" cy="838080"/>
          </a:xfrm>
          <a:prstGeom prst="line">
            <a:avLst/>
          </a:prstGeom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ectangle 23"/>
          <p:cNvSpPr/>
          <p:nvPr/>
        </p:nvSpPr>
        <p:spPr>
          <a:xfrm>
            <a:off x="304920" y="4495680"/>
            <a:ext cx="1218600" cy="1218600"/>
          </a:xfrm>
          <a:prstGeom prst="rect">
            <a:avLst/>
          </a:prstGeom>
          <a:solidFill>
            <a:schemeClr val="tx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c2c2ff"/>
                </a:solidFill>
                <a:latin typeface="Arial"/>
                <a:ea typeface="DejaVu Sans"/>
              </a:rPr>
              <a:t>Interface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AutoShape 24"/>
          <p:cNvSpPr/>
          <p:nvPr/>
        </p:nvSpPr>
        <p:spPr>
          <a:xfrm>
            <a:off x="2514600" y="1523880"/>
            <a:ext cx="5104800" cy="304200"/>
          </a:xfrm>
          <a:prstGeom prst="rightArrow">
            <a:avLst>
              <a:gd name="adj1" fmla="val 44787"/>
              <a:gd name="adj2" fmla="val 222946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AutoShape 25"/>
          <p:cNvSpPr/>
          <p:nvPr/>
        </p:nvSpPr>
        <p:spPr>
          <a:xfrm rot="10800000">
            <a:off x="2019960" y="6172920"/>
            <a:ext cx="5104800" cy="304200"/>
          </a:xfrm>
          <a:prstGeom prst="rightArrow">
            <a:avLst>
              <a:gd name="adj1" fmla="val 44787"/>
              <a:gd name="adj2" fmla="val 222946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Example Multimedia Systems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Picture 3" descr=""/>
          <p:cNvPicPr/>
          <p:nvPr/>
        </p:nvPicPr>
        <p:blipFill>
          <a:blip r:embed="rId1"/>
          <a:stretch/>
        </p:blipFill>
        <p:spPr>
          <a:xfrm>
            <a:off x="609480" y="1228680"/>
            <a:ext cx="8000280" cy="5007960"/>
          </a:xfrm>
          <a:prstGeom prst="rect">
            <a:avLst/>
          </a:prstGeom>
          <a:ln w="9525">
            <a:noFill/>
          </a:ln>
        </p:spPr>
      </p:pic>
      <p:sp>
        <p:nvSpPr>
          <p:cNvPr id="179" name="Text Box 4"/>
          <p:cNvSpPr/>
          <p:nvPr/>
        </p:nvSpPr>
        <p:spPr>
          <a:xfrm>
            <a:off x="2428920" y="6213600"/>
            <a:ext cx="394344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Chronoscope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in MIT’s Project Athena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4D5D9-1907-4A30-AD4A-BEE954E83ABE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Example Multimedia Systems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1"/>
          <a:stretch/>
        </p:blipFill>
        <p:spPr>
          <a:xfrm>
            <a:off x="228600" y="1219320"/>
            <a:ext cx="8457480" cy="5171400"/>
          </a:xfrm>
          <a:prstGeom prst="rect">
            <a:avLst/>
          </a:prstGeom>
          <a:ln w="9525">
            <a:noFill/>
          </a:ln>
        </p:spPr>
      </p:pic>
      <p:sp>
        <p:nvSpPr>
          <p:cNvPr id="182" name="Text Box 4"/>
          <p:cNvSpPr/>
          <p:nvPr/>
        </p:nvSpPr>
        <p:spPr>
          <a:xfrm>
            <a:off x="1503720" y="6400800"/>
            <a:ext cx="59583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Navigation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Learning Environment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in MIT’s Project Athena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909AB4-C597-4A98-82D7-36AFF133BEC2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Multimedia Computing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Multimedia systems involve some basic enabling techniques: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Multimedia data representation and compression.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Multimedia data processing and analysis.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Transmitting multimedia data through communication networks.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Multimedia database, indexing and retrieval.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DA90F1-B298-476C-9225-780334C515B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Operational Definition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2208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Multimedia is a combination of text, graphic, sound, animation, and video that is delivered interactively to the user by electronic or digitally manipulated means.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7" name="Group 4"/>
          <p:cNvGrpSpPr/>
          <p:nvPr/>
        </p:nvGrpSpPr>
        <p:grpSpPr>
          <a:xfrm>
            <a:off x="1295280" y="3886200"/>
            <a:ext cx="6552360" cy="2513880"/>
            <a:chOff x="1295280" y="3886200"/>
            <a:chExt cx="6552360" cy="2513880"/>
          </a:xfrm>
        </p:grpSpPr>
        <p:grpSp>
          <p:nvGrpSpPr>
            <p:cNvPr id="188" name="Group 5"/>
            <p:cNvGrpSpPr/>
            <p:nvPr/>
          </p:nvGrpSpPr>
          <p:grpSpPr>
            <a:xfrm>
              <a:off x="3011760" y="4425120"/>
              <a:ext cx="2963880" cy="1077120"/>
              <a:chOff x="3011760" y="4425120"/>
              <a:chExt cx="2963880" cy="1077120"/>
            </a:xfrm>
          </p:grpSpPr>
          <p:sp>
            <p:nvSpPr>
              <p:cNvPr id="189" name="WordArt 6"/>
              <p:cNvSpPr txBox="1"/>
              <p:nvPr/>
            </p:nvSpPr>
            <p:spPr>
              <a:xfrm>
                <a:off x="3323880" y="4784400"/>
                <a:ext cx="2339640" cy="35856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AutoShape 7"/>
              <p:cNvSpPr/>
              <p:nvPr/>
            </p:nvSpPr>
            <p:spPr>
              <a:xfrm>
                <a:off x="3011760" y="4425120"/>
                <a:ext cx="2963880" cy="107712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91" name="Text Box 8"/>
            <p:cNvSpPr/>
            <p:nvPr/>
          </p:nvSpPr>
          <p:spPr>
            <a:xfrm>
              <a:off x="1295280" y="4065840"/>
              <a:ext cx="935280" cy="358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2" name="Line 9"/>
            <p:cNvSpPr/>
            <p:nvPr/>
          </p:nvSpPr>
          <p:spPr>
            <a:xfrm>
              <a:off x="2231280" y="4424760"/>
              <a:ext cx="780120" cy="3592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3" name="Text Box 10"/>
            <p:cNvSpPr/>
            <p:nvPr/>
          </p:nvSpPr>
          <p:spPr>
            <a:xfrm>
              <a:off x="1295280" y="5682240"/>
              <a:ext cx="935280" cy="358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4" name="Text Box 11"/>
            <p:cNvSpPr/>
            <p:nvPr/>
          </p:nvSpPr>
          <p:spPr>
            <a:xfrm>
              <a:off x="6600240" y="3886200"/>
              <a:ext cx="1247400" cy="358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Line 12"/>
            <p:cNvSpPr/>
            <p:nvPr/>
          </p:nvSpPr>
          <p:spPr>
            <a:xfrm flipV="1">
              <a:off x="2231280" y="5322960"/>
              <a:ext cx="780120" cy="5389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6" name="Text Box 13"/>
            <p:cNvSpPr/>
            <p:nvPr/>
          </p:nvSpPr>
          <p:spPr>
            <a:xfrm>
              <a:off x="6600240" y="5502600"/>
              <a:ext cx="1247400" cy="358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7" name="Text Box 14"/>
            <p:cNvSpPr/>
            <p:nvPr/>
          </p:nvSpPr>
          <p:spPr>
            <a:xfrm>
              <a:off x="3947760" y="6041520"/>
              <a:ext cx="1403640" cy="3585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8" name="Line 15"/>
            <p:cNvSpPr/>
            <p:nvPr/>
          </p:nvSpPr>
          <p:spPr>
            <a:xfrm flipV="1">
              <a:off x="4572000" y="5502600"/>
              <a:ext cx="360" cy="5389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9" name="Line 16"/>
            <p:cNvSpPr/>
            <p:nvPr/>
          </p:nvSpPr>
          <p:spPr>
            <a:xfrm flipH="1" flipV="1">
              <a:off x="5976000" y="5322960"/>
              <a:ext cx="624240" cy="3592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Line 17"/>
            <p:cNvSpPr/>
            <p:nvPr/>
          </p:nvSpPr>
          <p:spPr>
            <a:xfrm flipH="1">
              <a:off x="5976000" y="4065480"/>
              <a:ext cx="624240" cy="5389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85800" y="1905120"/>
            <a:ext cx="1142280" cy="608760"/>
          </a:xfrm>
          <a:prstGeom prst="rect">
            <a:avLst/>
          </a:prstGeom>
          <a:solidFill>
            <a:srgbClr val="0000cc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TEXT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03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204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205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07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8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9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0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1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2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4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5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6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7" name="Rectangle 18"/>
          <p:cNvSpPr/>
          <p:nvPr/>
        </p:nvSpPr>
        <p:spPr>
          <a:xfrm>
            <a:off x="685800" y="3733920"/>
            <a:ext cx="7848000" cy="990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A broad term for something that contains words to express something.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Text is the most basic element of multimedia.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good choice of words could help convey the intended message to the users (keywords).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in contents, menus, navigational buttons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Rectangle 19"/>
          <p:cNvSpPr/>
          <p:nvPr/>
        </p:nvSpPr>
        <p:spPr>
          <a:xfrm>
            <a:off x="2438280" y="1752480"/>
            <a:ext cx="913680" cy="30420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85800" y="1905120"/>
            <a:ext cx="1142280" cy="608760"/>
          </a:xfrm>
          <a:prstGeom prst="rect">
            <a:avLst/>
          </a:prstGeom>
          <a:solidFill>
            <a:srgbClr val="0000cc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TEXT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21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222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223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25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6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7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9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0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1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2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5" name="Rectangle 18"/>
          <p:cNvSpPr/>
          <p:nvPr/>
        </p:nvSpPr>
        <p:spPr>
          <a:xfrm>
            <a:off x="609480" y="3429000"/>
            <a:ext cx="8228880" cy="456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Example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Rectangle 19"/>
          <p:cNvSpPr/>
          <p:nvPr/>
        </p:nvSpPr>
        <p:spPr>
          <a:xfrm>
            <a:off x="2438280" y="1752480"/>
            <a:ext cx="913680" cy="30420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Picture 20" descr="C:\Documents and Settings\Administrator\Desktop\smm2005\demo\image1.jpg"/>
          <p:cNvPicPr/>
          <p:nvPr/>
        </p:nvPicPr>
        <p:blipFill>
          <a:blip r:embed="rId1"/>
          <a:stretch/>
        </p:blipFill>
        <p:spPr>
          <a:xfrm>
            <a:off x="2743200" y="3657600"/>
            <a:ext cx="3809160" cy="1739160"/>
          </a:xfrm>
          <a:prstGeom prst="rect">
            <a:avLst/>
          </a:prstGeom>
          <a:ln w="9525">
            <a:noFill/>
          </a:ln>
        </p:spPr>
      </p:pic>
      <p:sp>
        <p:nvSpPr>
          <p:cNvPr id="238" name="Rectangle 21"/>
          <p:cNvSpPr/>
          <p:nvPr/>
        </p:nvSpPr>
        <p:spPr>
          <a:xfrm>
            <a:off x="2743200" y="3581280"/>
            <a:ext cx="3809160" cy="2208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33520" y="1905120"/>
            <a:ext cx="1904400" cy="608760"/>
          </a:xfrm>
          <a:prstGeom prst="rect">
            <a:avLst/>
          </a:prstGeom>
          <a:solidFill>
            <a:srgbClr val="0000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GRAPHIC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41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242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243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4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45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7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8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9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1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2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4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5" name="Rectangle 18"/>
          <p:cNvSpPr/>
          <p:nvPr/>
        </p:nvSpPr>
        <p:spPr>
          <a:xfrm>
            <a:off x="685800" y="3352680"/>
            <a:ext cx="8228880" cy="990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Two-dimensional figure or illustration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Could be produced manually (by drawing, painting, carving, etc.) or by computer graphics technology.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Used in multimedia to show more clearly what a particular information is all about (diagrams, picture).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Rectangle 19"/>
          <p:cNvSpPr/>
          <p:nvPr/>
        </p:nvSpPr>
        <p:spPr>
          <a:xfrm>
            <a:off x="5867280" y="1600200"/>
            <a:ext cx="913680" cy="38016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571680"/>
            <a:ext cx="8228880" cy="999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Components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 fontScale="72000"/>
          </a:bodyPr>
          <a:p>
            <a:pPr marL="3427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Multimedia involves multiple modalities of text, audio, images, drawings, animation, and video.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27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272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Examples of how these modalities are put to use: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971280" indent="-51408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Video teleconferencing.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71280" indent="-51408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Arial"/>
              <a:buAutoNum type="arabicPeriod"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</a:rPr>
              <a:t>Distributed lectures for higher education.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71280" indent="-51408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Tele-medicine.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71280" indent="-51408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Co-operative work environments.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71280" indent="-51408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Arial"/>
              <a:buAutoNum type="arabicPeriod"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</a:rPr>
              <a:t>Searching in (very) large video and image databases for 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arget visual objects.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71280" indent="-51408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Arial"/>
              <a:buAutoNum type="arabicPeriod" startAt="6"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</a:rPr>
              <a:t>Augmented” reality: placing real-appearing computer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712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</a:rPr>
              <a:t>graphics and video objects into scenes.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10"/>
          </p:nvPr>
        </p:nvSpPr>
        <p:spPr>
          <a:xfrm>
            <a:off x="6553080" y="6248520"/>
            <a:ext cx="213300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 Black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085976-9011-4705-898A-4BCD67CBA610}" type="slidenum">
              <a:rPr b="0" lang="en-US" sz="1200" spc="-1" strike="noStrike">
                <a:solidFill>
                  <a:srgbClr val="000000"/>
                </a:solidFill>
                <a:latin typeface="Arial Black"/>
              </a:rPr>
              <a:t>3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33520" y="1905120"/>
            <a:ext cx="1904400" cy="608760"/>
          </a:xfrm>
          <a:prstGeom prst="rect">
            <a:avLst/>
          </a:prstGeom>
          <a:solidFill>
            <a:srgbClr val="0000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GRAPHIC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59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260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261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3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4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5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6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7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8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9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0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1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2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3" name="Rectangle 18"/>
          <p:cNvSpPr/>
          <p:nvPr/>
        </p:nvSpPr>
        <p:spPr>
          <a:xfrm>
            <a:off x="685800" y="3352680"/>
            <a:ext cx="8228880" cy="608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Rectangle 19"/>
          <p:cNvSpPr/>
          <p:nvPr/>
        </p:nvSpPr>
        <p:spPr>
          <a:xfrm>
            <a:off x="5867280" y="1600200"/>
            <a:ext cx="913680" cy="38016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Picture 20" descr="C:\Documents and Settings\Administrator\Desktop\smm2005\demo\image2.jpg"/>
          <p:cNvPicPr/>
          <p:nvPr/>
        </p:nvPicPr>
        <p:blipFill>
          <a:blip r:embed="rId1"/>
          <a:stretch/>
        </p:blipFill>
        <p:spPr>
          <a:xfrm>
            <a:off x="2666880" y="3352680"/>
            <a:ext cx="5066640" cy="3351960"/>
          </a:xfrm>
          <a:prstGeom prst="rect">
            <a:avLst/>
          </a:prstGeom>
          <a:ln w="9525">
            <a:noFill/>
          </a:ln>
        </p:spPr>
      </p:pic>
      <p:sp>
        <p:nvSpPr>
          <p:cNvPr id="276" name="Rectangle 21"/>
          <p:cNvSpPr/>
          <p:nvPr/>
        </p:nvSpPr>
        <p:spPr>
          <a:xfrm>
            <a:off x="2666880" y="3352680"/>
            <a:ext cx="5028480" cy="3351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685800" y="1905120"/>
            <a:ext cx="1599480" cy="608760"/>
          </a:xfrm>
          <a:prstGeom prst="rect">
            <a:avLst/>
          </a:prstGeom>
          <a:solidFill>
            <a:srgbClr val="0066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AUDIO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9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280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281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83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5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6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9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1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2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3" name="Rectangle 18"/>
          <p:cNvSpPr/>
          <p:nvPr/>
        </p:nvSpPr>
        <p:spPr>
          <a:xfrm>
            <a:off x="685800" y="3733920"/>
            <a:ext cx="8228880" cy="1675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Produced by vibration, as perceived by the sense of hearing.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 multimedia, audio could come in the form of speech, sound effects and also music score.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Rectangle 19"/>
          <p:cNvSpPr/>
          <p:nvPr/>
        </p:nvSpPr>
        <p:spPr>
          <a:xfrm>
            <a:off x="2438280" y="2743200"/>
            <a:ext cx="913680" cy="38016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85800" y="1905120"/>
            <a:ext cx="1599480" cy="608760"/>
          </a:xfrm>
          <a:prstGeom prst="rect">
            <a:avLst/>
          </a:prstGeom>
          <a:solidFill>
            <a:srgbClr val="0066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AUDIO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7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298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299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01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2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3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4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6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7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8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9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0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1" name="Rectangle 18"/>
          <p:cNvSpPr/>
          <p:nvPr/>
        </p:nvSpPr>
        <p:spPr>
          <a:xfrm>
            <a:off x="685800" y="3733920"/>
            <a:ext cx="8228880" cy="532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Rectangle 19"/>
          <p:cNvSpPr/>
          <p:nvPr/>
        </p:nvSpPr>
        <p:spPr>
          <a:xfrm>
            <a:off x="2438280" y="2743200"/>
            <a:ext cx="913680" cy="38016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Picture 22" descr="C:\Documents and Settings\Administrator\Desktop\smm2005\demo\image3.jpg"/>
          <p:cNvPicPr/>
          <p:nvPr/>
        </p:nvPicPr>
        <p:blipFill>
          <a:blip r:embed="rId1"/>
          <a:stretch/>
        </p:blipFill>
        <p:spPr>
          <a:xfrm>
            <a:off x="2819520" y="3429000"/>
            <a:ext cx="4152240" cy="2747160"/>
          </a:xfrm>
          <a:prstGeom prst="rect">
            <a:avLst/>
          </a:prstGeom>
          <a:ln w="9525">
            <a:noFill/>
          </a:ln>
        </p:spPr>
      </p:pic>
      <p:sp>
        <p:nvSpPr>
          <p:cNvPr id="314" name="Rectangle 23"/>
          <p:cNvSpPr/>
          <p:nvPr/>
        </p:nvSpPr>
        <p:spPr>
          <a:xfrm>
            <a:off x="2819520" y="3429000"/>
            <a:ext cx="4114080" cy="27424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Picture 24" descr="C:\Documents and Settings\Administrator\Desktop\smm2005\demo\3a.JPG"/>
          <p:cNvPicPr/>
          <p:nvPr/>
        </p:nvPicPr>
        <p:blipFill>
          <a:blip r:embed="rId2"/>
          <a:stretch/>
        </p:blipFill>
        <p:spPr>
          <a:xfrm>
            <a:off x="685800" y="5334120"/>
            <a:ext cx="3952080" cy="847080"/>
          </a:xfrm>
          <a:prstGeom prst="rect">
            <a:avLst/>
          </a:prstGeom>
          <a:ln w="9525">
            <a:noFill/>
          </a:ln>
        </p:spPr>
      </p:pic>
      <p:pic>
        <p:nvPicPr>
          <p:cNvPr id="316" name="Picture 25" descr="C:\Documents and Settings\Administrator\Desktop\smm2005\demo\3b.JPG"/>
          <p:cNvPicPr/>
          <p:nvPr/>
        </p:nvPicPr>
        <p:blipFill>
          <a:blip r:embed="rId3"/>
          <a:stretch/>
        </p:blipFill>
        <p:spPr>
          <a:xfrm>
            <a:off x="6248520" y="3124080"/>
            <a:ext cx="2761560" cy="9010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380880" y="1905120"/>
            <a:ext cx="2208960" cy="608760"/>
          </a:xfrm>
          <a:prstGeom prst="rect">
            <a:avLst/>
          </a:prstGeom>
          <a:solidFill>
            <a:srgbClr val="3399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ANIMATION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9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320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321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23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4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5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6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7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8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9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0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2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3" name="Rectangle 18"/>
          <p:cNvSpPr/>
          <p:nvPr/>
        </p:nvSpPr>
        <p:spPr>
          <a:xfrm>
            <a:off x="685800" y="3505320"/>
            <a:ext cx="8000280" cy="990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illusion of motion created by the consecutive display of images of static elements.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multimedia, animation is used to further enhance / enriched the experience of the user to further understand the information conveyed to them.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Rectangle 19"/>
          <p:cNvSpPr/>
          <p:nvPr/>
        </p:nvSpPr>
        <p:spPr>
          <a:xfrm>
            <a:off x="4038480" y="2971800"/>
            <a:ext cx="1294560" cy="38016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380880" y="1905120"/>
            <a:ext cx="2208960" cy="608760"/>
          </a:xfrm>
          <a:prstGeom prst="rect">
            <a:avLst/>
          </a:prstGeom>
          <a:solidFill>
            <a:srgbClr val="3399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ANIMATION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338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339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0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41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2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3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4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5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6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7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8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9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0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51" name="Rectangle 18"/>
          <p:cNvSpPr/>
          <p:nvPr/>
        </p:nvSpPr>
        <p:spPr>
          <a:xfrm>
            <a:off x="685800" y="3505320"/>
            <a:ext cx="2361600" cy="608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Rectangle 19"/>
          <p:cNvSpPr/>
          <p:nvPr/>
        </p:nvSpPr>
        <p:spPr>
          <a:xfrm>
            <a:off x="4038480" y="2971800"/>
            <a:ext cx="1294560" cy="38016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20" descr="C:\Documents and Settings\Administrator\Desktop\smm2005\demo\image4.jpg"/>
          <p:cNvPicPr/>
          <p:nvPr/>
        </p:nvPicPr>
        <p:blipFill>
          <a:blip r:embed="rId1"/>
          <a:stretch/>
        </p:blipFill>
        <p:spPr>
          <a:xfrm>
            <a:off x="2743200" y="3429000"/>
            <a:ext cx="4228560" cy="2796480"/>
          </a:xfrm>
          <a:prstGeom prst="rect">
            <a:avLst/>
          </a:prstGeom>
          <a:ln w="9525">
            <a:noFill/>
          </a:ln>
        </p:spPr>
      </p:pic>
      <p:sp>
        <p:nvSpPr>
          <p:cNvPr id="354" name="Rectangle 21"/>
          <p:cNvSpPr/>
          <p:nvPr/>
        </p:nvSpPr>
        <p:spPr>
          <a:xfrm>
            <a:off x="2743200" y="3352680"/>
            <a:ext cx="4190400" cy="28947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Elements of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85800" y="1905120"/>
            <a:ext cx="1370880" cy="608760"/>
          </a:xfrm>
          <a:prstGeom prst="rect">
            <a:avLst/>
          </a:prstGeom>
          <a:solidFill>
            <a:srgbClr val="000099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VIDEO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57" name="Group 4"/>
          <p:cNvGrpSpPr/>
          <p:nvPr/>
        </p:nvGrpSpPr>
        <p:grpSpPr>
          <a:xfrm>
            <a:off x="2590920" y="1676520"/>
            <a:ext cx="4114080" cy="1599480"/>
            <a:chOff x="2590920" y="1676520"/>
            <a:chExt cx="4114080" cy="1599480"/>
          </a:xfrm>
        </p:grpSpPr>
        <p:grpSp>
          <p:nvGrpSpPr>
            <p:cNvPr id="358" name="Group 5"/>
            <p:cNvGrpSpPr/>
            <p:nvPr/>
          </p:nvGrpSpPr>
          <p:grpSpPr>
            <a:xfrm>
              <a:off x="3668400" y="2019240"/>
              <a:ext cx="1860840" cy="685080"/>
              <a:chOff x="3668400" y="2019240"/>
              <a:chExt cx="1860840" cy="685080"/>
            </a:xfrm>
          </p:grpSpPr>
          <p:sp>
            <p:nvSpPr>
              <p:cNvPr id="359" name="WordArt 6"/>
              <p:cNvSpPr txBox="1"/>
              <p:nvPr/>
            </p:nvSpPr>
            <p:spPr>
              <a:xfrm>
                <a:off x="3864600" y="2247840"/>
                <a:ext cx="1468800" cy="227880"/>
              </a:xfrm>
              <a:prstGeom prst="rect">
                <a:avLst/>
              </a:prstGeom>
            </p:spPr>
            <p:txBody>
              <a:bodyPr wrap="none" lIns="90000" rIns="90000" tIns="45000" bIns="45000" anchor="ctr" anchorCtr="1">
                <a:prstTxWarp prst="textPlain">
                  <a:avLst>
                    <a:gd name="adj" fmla="val 50000"/>
                  </a:avLst>
                </a:prstTxWarp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3600" spc="-1" strike="noStrike">
                    <a:ln w="0">
                      <a:noFill/>
                    </a:ln>
                    <a:solidFill>
                      <a:srgbClr val="000000"/>
                    </a:solidFill>
                    <a:latin typeface="Impact"/>
                  </a:rPr>
                  <a:t>MULTIMEDIA</a:t>
                </a:r>
                <a:endParaRPr b="0" lang="en-US" sz="3600" spc="-1" strike="noStrike">
                  <a:ln w="0">
                    <a:noFill/>
                  </a:ln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AutoShape 7"/>
              <p:cNvSpPr/>
              <p:nvPr/>
            </p:nvSpPr>
            <p:spPr>
              <a:xfrm>
                <a:off x="3668400" y="2019240"/>
                <a:ext cx="1860840" cy="685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61" name="Text Box 8"/>
            <p:cNvSpPr/>
            <p:nvPr/>
          </p:nvSpPr>
          <p:spPr>
            <a:xfrm>
              <a:off x="2590920" y="179064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TEXT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2" name="Line 9"/>
            <p:cNvSpPr/>
            <p:nvPr/>
          </p:nvSpPr>
          <p:spPr>
            <a:xfrm>
              <a:off x="3178440" y="2019240"/>
              <a:ext cx="48996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3" name="Text Box 10"/>
            <p:cNvSpPr/>
            <p:nvPr/>
          </p:nvSpPr>
          <p:spPr>
            <a:xfrm>
              <a:off x="2590920" y="2819520"/>
              <a:ext cx="58716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AUDIO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4" name="Text Box 11"/>
            <p:cNvSpPr/>
            <p:nvPr/>
          </p:nvSpPr>
          <p:spPr>
            <a:xfrm>
              <a:off x="5922000" y="167652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GRAPHIC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5" name="Line 12"/>
            <p:cNvSpPr/>
            <p:nvPr/>
          </p:nvSpPr>
          <p:spPr>
            <a:xfrm flipV="1">
              <a:off x="3178440" y="2590560"/>
              <a:ext cx="489960" cy="3430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6" name="Text Box 13"/>
            <p:cNvSpPr/>
            <p:nvPr/>
          </p:nvSpPr>
          <p:spPr>
            <a:xfrm>
              <a:off x="5922000" y="2705040"/>
              <a:ext cx="78300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VIDEO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7" name="Text Box 14"/>
            <p:cNvSpPr/>
            <p:nvPr/>
          </p:nvSpPr>
          <p:spPr>
            <a:xfrm>
              <a:off x="4256280" y="3048120"/>
              <a:ext cx="880920" cy="2278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Copperplate Gothic Bold"/>
                  <a:ea typeface="DejaVu Sans"/>
                </a:rPr>
                <a:t>ANIMATION</a:t>
              </a:r>
              <a:endParaRPr b="0" lang="en-US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Line 15"/>
            <p:cNvSpPr/>
            <p:nvPr/>
          </p:nvSpPr>
          <p:spPr>
            <a:xfrm flipV="1">
              <a:off x="4647960" y="2705040"/>
              <a:ext cx="36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9" name="Line 16"/>
            <p:cNvSpPr/>
            <p:nvPr/>
          </p:nvSpPr>
          <p:spPr>
            <a:xfrm flipH="1" flipV="1">
              <a:off x="5529600" y="2590560"/>
              <a:ext cx="392040" cy="2286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0" name="Line 17"/>
            <p:cNvSpPr/>
            <p:nvPr/>
          </p:nvSpPr>
          <p:spPr>
            <a:xfrm flipH="1">
              <a:off x="5529600" y="1790640"/>
              <a:ext cx="392040" cy="3427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1" name="Rectangle 18"/>
          <p:cNvSpPr/>
          <p:nvPr/>
        </p:nvSpPr>
        <p:spPr>
          <a:xfrm>
            <a:off x="685800" y="3733920"/>
            <a:ext cx="8228880" cy="990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Is the technology of capturing, recording, processing, transmitting, and reconstructing moving pictures.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Video is more towards photo realistic image sequence / live recording as in comparison to animation.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Video also takes a lot of storage space. So plan carefully before you are going to use 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Rectangle 19"/>
          <p:cNvSpPr/>
          <p:nvPr/>
        </p:nvSpPr>
        <p:spPr>
          <a:xfrm>
            <a:off x="5791320" y="2666880"/>
            <a:ext cx="990000" cy="304200"/>
          </a:xfrm>
          <a:prstGeom prst="rect">
            <a:avLst/>
          </a:prstGeom>
          <a:noFill/>
          <a:ln w="9525">
            <a:solidFill>
              <a:srgbClr val="0033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Interactive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8228880" cy="1142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 Unicode MS"/>
              </a:rPr>
              <a:t>When the user is given the option of controlling the elements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 Box 5"/>
          <p:cNvSpPr/>
          <p:nvPr/>
        </p:nvSpPr>
        <p:spPr>
          <a:xfrm>
            <a:off x="1752480" y="3352680"/>
            <a:ext cx="7390800" cy="75996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Tahoma"/>
                <a:ea typeface="DejaVu Sans"/>
              </a:rPr>
              <a:t>Hyper Media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Rectangle 6"/>
          <p:cNvSpPr/>
          <p:nvPr/>
        </p:nvSpPr>
        <p:spPr>
          <a:xfrm>
            <a:off x="762120" y="4267080"/>
            <a:ext cx="8228880" cy="1142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A combination of hypertext, graphics, audio, video, (linked elements) and interactivity culminating in a complete, non-linear computer-based experience.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Example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380880" y="1523880"/>
            <a:ext cx="8228880" cy="608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 Unicode MS"/>
              </a:rPr>
              <a:t>Interactive Multimedia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Picture 6" descr="C:\Documents and Settings\Administrator\Desktop\smm2005\demo\image5.jpg"/>
          <p:cNvPicPr/>
          <p:nvPr/>
        </p:nvPicPr>
        <p:blipFill>
          <a:blip r:embed="rId1"/>
          <a:stretch/>
        </p:blipFill>
        <p:spPr>
          <a:xfrm>
            <a:off x="990720" y="2438280"/>
            <a:ext cx="7454160" cy="3567960"/>
          </a:xfrm>
          <a:prstGeom prst="rect">
            <a:avLst/>
          </a:prstGeom>
          <a:ln w="9525">
            <a:noFill/>
          </a:ln>
        </p:spPr>
      </p:pic>
      <p:sp>
        <p:nvSpPr>
          <p:cNvPr id="380" name="Rectangle 7"/>
          <p:cNvSpPr/>
          <p:nvPr/>
        </p:nvSpPr>
        <p:spPr>
          <a:xfrm>
            <a:off x="990720" y="2362320"/>
            <a:ext cx="7466760" cy="37332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12" descr="C:\Documents and Settings\Administrator\Desktop\smm2005\demo\imagen_scrshot_1.jpg"/>
          <p:cNvPicPr/>
          <p:nvPr/>
        </p:nvPicPr>
        <p:blipFill>
          <a:blip r:embed="rId1"/>
          <a:stretch/>
        </p:blipFill>
        <p:spPr>
          <a:xfrm>
            <a:off x="685800" y="2133720"/>
            <a:ext cx="2326680" cy="2383560"/>
          </a:xfrm>
          <a:prstGeom prst="rect">
            <a:avLst/>
          </a:prstGeom>
          <a:ln w="9525"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Example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380880" y="1523880"/>
            <a:ext cx="8228880" cy="6087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 Unicode MS"/>
              </a:rPr>
              <a:t>Hyper Media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Text Box 6"/>
          <p:cNvSpPr/>
          <p:nvPr/>
        </p:nvSpPr>
        <p:spPr>
          <a:xfrm>
            <a:off x="4800600" y="2209680"/>
            <a:ext cx="1980360" cy="10486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Main Page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Video link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Image link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Audio Link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Line 7"/>
          <p:cNvSpPr/>
          <p:nvPr/>
        </p:nvSpPr>
        <p:spPr>
          <a:xfrm flipH="1">
            <a:off x="2743200" y="2666880"/>
            <a:ext cx="2209680" cy="38088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Line 8"/>
          <p:cNvSpPr/>
          <p:nvPr/>
        </p:nvSpPr>
        <p:spPr>
          <a:xfrm flipH="1">
            <a:off x="3733560" y="2971800"/>
            <a:ext cx="1143000" cy="14475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Line 9"/>
          <p:cNvSpPr/>
          <p:nvPr/>
        </p:nvSpPr>
        <p:spPr>
          <a:xfrm>
            <a:off x="5638680" y="3200400"/>
            <a:ext cx="457200" cy="114300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Picture 10" descr="F:\SMM2005\Guide\guide.02_files\icon_002.gif"/>
          <p:cNvPicPr/>
          <p:nvPr/>
        </p:nvPicPr>
        <p:blipFill>
          <a:blip r:embed="rId2"/>
          <a:stretch/>
        </p:blipFill>
        <p:spPr>
          <a:xfrm>
            <a:off x="5867280" y="4419720"/>
            <a:ext cx="777240" cy="605880"/>
          </a:xfrm>
          <a:prstGeom prst="rect">
            <a:avLst/>
          </a:prstGeom>
          <a:ln w="9525">
            <a:noFill/>
          </a:ln>
        </p:spPr>
      </p:pic>
      <p:pic>
        <p:nvPicPr>
          <p:cNvPr id="389" name="Picture 11" descr="F:\naruto.jpg"/>
          <p:cNvPicPr/>
          <p:nvPr/>
        </p:nvPicPr>
        <p:blipFill>
          <a:blip r:embed="rId3"/>
          <a:stretch/>
        </p:blipFill>
        <p:spPr>
          <a:xfrm>
            <a:off x="2971800" y="4572000"/>
            <a:ext cx="1126440" cy="17535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Linear VS Non-Linear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2362320"/>
            <a:ext cx="7923960" cy="2782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 Multimedia Project is identified as Linear when: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 is not interactive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User have no control over the content that is being showed to them.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Example: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 movie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 non-interactive lecture / demo show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 Box 4"/>
          <p:cNvSpPr/>
          <p:nvPr/>
        </p:nvSpPr>
        <p:spPr>
          <a:xfrm>
            <a:off x="313560" y="1828800"/>
            <a:ext cx="1420200" cy="45540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 Unicode MS"/>
                <a:ea typeface="DejaVu Sans"/>
              </a:rPr>
              <a:t>LINEAR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Challenges of Multimedia Computing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6095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Developing a successful multimedia system is challenging.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Continuous media types such as video need a lot of space to store and very high bandwidth to transmit.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They also have tight timing constraints.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Automatically analyzing, indexing and organizing information in audio, image and video is much harder than from text.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Multimedia involves many different research areas and needs more complex and more efficient algorithms and hardware platforms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.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02DFAB-3CC4-44CC-B07C-DA1EF3A5A26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Linear VS Non-Linear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2173320"/>
            <a:ext cx="7923960" cy="2474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36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 Multimedia Project is identified as Non-Linear when: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It is interactive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Users have control over the content that is being showed to them.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Users are given navigational control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36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Example: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Games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Courseware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Interactive CD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743040" indent="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 Box 4"/>
          <p:cNvSpPr/>
          <p:nvPr/>
        </p:nvSpPr>
        <p:spPr>
          <a:xfrm>
            <a:off x="255960" y="1752480"/>
            <a:ext cx="2314800" cy="455400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 Unicode MS"/>
                <a:ea typeface="DejaVu Sans"/>
              </a:rPr>
              <a:t>NON-LINEAR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Authoring Tools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076600" cy="28188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-6094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to merge multimedia elements (text, audio, graphic, animation, video) into a project.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Designed to manage individual multimedia elements and provide user interaction (if required).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Tahoma"/>
              </a:rPr>
              <a:t>Authoring Tools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-152280" y="1447920"/>
            <a:ext cx="2894760" cy="1828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-609480">
              <a:lnSpc>
                <a:spcPct val="100000"/>
              </a:lnSpc>
              <a:spcBef>
                <a:spcPts val="360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Example: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90720" indent="-533520">
              <a:lnSpc>
                <a:spcPct val="100000"/>
              </a:lnSpc>
              <a:spcBef>
                <a:spcPts val="18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Macromedia Authorware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990720" indent="-533520">
              <a:lnSpc>
                <a:spcPct val="100000"/>
              </a:lnSpc>
              <a:spcBef>
                <a:spcPts val="18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Macromedia Director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990720" indent="-533520">
              <a:lnSpc>
                <a:spcPct val="100000"/>
              </a:lnSpc>
              <a:spcBef>
                <a:spcPts val="18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Macromedia Flash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990720" indent="-533520">
              <a:lnSpc>
                <a:spcPct val="100000"/>
              </a:lnSpc>
              <a:spcBef>
                <a:spcPts val="18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Microsoft Power Point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1"/>
              </a:spcBef>
              <a:buNone/>
            </a:pP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36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Picture 1028" descr="C:\Documents and Settings\Administrator\Desktop\smm2005\demo\1stLecture\autoTool.JPG"/>
          <p:cNvPicPr/>
          <p:nvPr/>
        </p:nvPicPr>
        <p:blipFill>
          <a:blip r:embed="rId1"/>
          <a:stretch/>
        </p:blipFill>
        <p:spPr>
          <a:xfrm>
            <a:off x="2209680" y="1600200"/>
            <a:ext cx="6780960" cy="47840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Other examples of Multimedia apps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3763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There are a number of fields where multimedia could be of use. Examples are:-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Business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Education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Entertainment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Home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Public Places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Picture 5" descr="C:\Documents and Settings\Administrator\Desktop\smm2005\demo\Multimedia.jpg"/>
          <p:cNvPicPr/>
          <p:nvPr/>
        </p:nvPicPr>
        <p:blipFill>
          <a:blip r:embed="rId1"/>
          <a:stretch/>
        </p:blipFill>
        <p:spPr>
          <a:xfrm>
            <a:off x="5334120" y="2895480"/>
            <a:ext cx="2602800" cy="31233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Importance of Multimedia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3763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Business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and Applications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Sales / Marketing Presentation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Trade show production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Staff Training Application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Company Kiosk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Picture 4" descr="C:\Documents and Settings\Administrator\Desktop\smm2005\demo\trade_show_services.jpg"/>
          <p:cNvPicPr/>
          <p:nvPr/>
        </p:nvPicPr>
        <p:blipFill>
          <a:blip r:embed="rId1"/>
          <a:stretch/>
        </p:blipFill>
        <p:spPr>
          <a:xfrm>
            <a:off x="5943600" y="3276720"/>
            <a:ext cx="2571120" cy="2742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Importance of Multimedia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3763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Education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and Applications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Courseware / Simulations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E-Learning / Distance Learning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Information Searching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Picture 4" descr="C:\Documents and Settings\Administrator\Desktop\smm2005\demo\i9753.jpg"/>
          <p:cNvPicPr/>
          <p:nvPr/>
        </p:nvPicPr>
        <p:blipFill>
          <a:blip r:embed="rId1"/>
          <a:stretch/>
        </p:blipFill>
        <p:spPr>
          <a:xfrm>
            <a:off x="6172200" y="3809880"/>
            <a:ext cx="2133000" cy="21106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Importance of Multimedia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3763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Entertainment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and Applications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Games (Leisure / Educational)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Movies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Video on Demand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6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Online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Picture 4" descr="C:\Documents and Settings\Administrator\Desktop\smm2005\demo\king1_1.jpg"/>
          <p:cNvPicPr/>
          <p:nvPr/>
        </p:nvPicPr>
        <p:blipFill>
          <a:blip r:embed="rId1"/>
          <a:stretch/>
        </p:blipFill>
        <p:spPr>
          <a:xfrm>
            <a:off x="6019920" y="3200400"/>
            <a:ext cx="2539440" cy="1904400"/>
          </a:xfrm>
          <a:prstGeom prst="rect">
            <a:avLst/>
          </a:prstGeom>
          <a:ln w="9525">
            <a:noFill/>
          </a:ln>
        </p:spPr>
      </p:pic>
      <p:pic>
        <p:nvPicPr>
          <p:cNvPr id="413" name="Picture 5" descr="C:\Documents and Settings\Administrator\Desktop\smm2005\demo\posterkong1-m.jpg"/>
          <p:cNvPicPr/>
          <p:nvPr/>
        </p:nvPicPr>
        <p:blipFill>
          <a:blip r:embed="rId2"/>
          <a:stretch/>
        </p:blipFill>
        <p:spPr>
          <a:xfrm>
            <a:off x="3581280" y="4648320"/>
            <a:ext cx="2361600" cy="17708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Importance of Multimedia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2699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Home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and Applications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Television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Satellite TV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SMS services (chats, voting, reality TV)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Picture 4" descr="C:\Documents and Settings\Administrator\Desktop\smm2005\demo\header_01.gif"/>
          <p:cNvPicPr/>
          <p:nvPr/>
        </p:nvPicPr>
        <p:blipFill>
          <a:blip r:embed="rId1"/>
          <a:stretch/>
        </p:blipFill>
        <p:spPr>
          <a:xfrm>
            <a:off x="3809880" y="4419720"/>
            <a:ext cx="1678680" cy="902520"/>
          </a:xfrm>
          <a:prstGeom prst="rect">
            <a:avLst/>
          </a:prstGeom>
          <a:ln w="9525">
            <a:noFill/>
          </a:ln>
        </p:spPr>
      </p:pic>
      <p:pic>
        <p:nvPicPr>
          <p:cNvPr id="417" name="Picture 5" descr="C:\Documents and Settings\Administrator\Desktop\smm2005\demo\header2.jpg"/>
          <p:cNvPicPr/>
          <p:nvPr/>
        </p:nvPicPr>
        <p:blipFill>
          <a:blip r:embed="rId2"/>
          <a:stretch/>
        </p:blipFill>
        <p:spPr>
          <a:xfrm>
            <a:off x="5715000" y="1600200"/>
            <a:ext cx="2571120" cy="1842480"/>
          </a:xfrm>
          <a:prstGeom prst="rect">
            <a:avLst/>
          </a:prstGeom>
          <a:ln w="9525">
            <a:noFill/>
          </a:ln>
        </p:spPr>
      </p:pic>
      <p:pic>
        <p:nvPicPr>
          <p:cNvPr id="418" name="Picture 6" descr="C:\Documents and Settings\Administrator\Desktop\smm2005\demo\af.JPG"/>
          <p:cNvPicPr/>
          <p:nvPr/>
        </p:nvPicPr>
        <p:blipFill>
          <a:blip r:embed="rId3"/>
          <a:stretch/>
        </p:blipFill>
        <p:spPr>
          <a:xfrm>
            <a:off x="5791320" y="4419720"/>
            <a:ext cx="2609280" cy="20091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Importance of Multimedia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2699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Public Places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99ccff"/>
              </a:buClr>
              <a:buSzPct val="7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and Applications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Information Kiosk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561"/>
              </a:spcBef>
              <a:buClr>
                <a:srgbClr val="669999"/>
              </a:buClr>
              <a:buSzPct val="6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Smart Cards, Security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4" descr="C:\Documents and Settings\Administrator\Desktop\smm2005\demo\kiosk.gif"/>
          <p:cNvPicPr/>
          <p:nvPr/>
        </p:nvPicPr>
        <p:blipFill>
          <a:blip r:embed="rId1"/>
          <a:stretch/>
        </p:blipFill>
        <p:spPr>
          <a:xfrm>
            <a:off x="5715000" y="3352680"/>
            <a:ext cx="2388600" cy="24868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609480" y="1682640"/>
            <a:ext cx="7923960" cy="3845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-609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80000"/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Briefing Products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80000"/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Reference Products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80000"/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Database Products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80000"/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Education and Training Products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80000"/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Kiosk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09480" indent="-609480">
              <a:lnSpc>
                <a:spcPct val="100000"/>
              </a:lnSpc>
              <a:spcBef>
                <a:spcPts val="641"/>
              </a:spcBef>
              <a:buClr>
                <a:srgbClr val="0033cc"/>
              </a:buClr>
              <a:buSzPct val="80000"/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Entertainment and Games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Multimedia is Multidisciplinary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Oval 3"/>
          <p:cNvSpPr/>
          <p:nvPr/>
        </p:nvSpPr>
        <p:spPr>
          <a:xfrm>
            <a:off x="762120" y="2971800"/>
            <a:ext cx="4723560" cy="1904400"/>
          </a:xfrm>
          <a:prstGeom prst="ellipse">
            <a:avLst/>
          </a:prstGeom>
          <a:solidFill>
            <a:schemeClr val="folHlink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Oval 4"/>
          <p:cNvSpPr/>
          <p:nvPr/>
        </p:nvSpPr>
        <p:spPr>
          <a:xfrm>
            <a:off x="3581280" y="3048120"/>
            <a:ext cx="4647600" cy="1675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Box 5"/>
          <p:cNvSpPr/>
          <p:nvPr/>
        </p:nvSpPr>
        <p:spPr>
          <a:xfrm>
            <a:off x="1143000" y="3657600"/>
            <a:ext cx="1904400" cy="912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Image, audio, speech processing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Box 6"/>
          <p:cNvSpPr/>
          <p:nvPr/>
        </p:nvSpPr>
        <p:spPr>
          <a:xfrm>
            <a:off x="5944680" y="3429000"/>
            <a:ext cx="206784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pattern recognition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Oval 7"/>
          <p:cNvSpPr/>
          <p:nvPr/>
        </p:nvSpPr>
        <p:spPr>
          <a:xfrm>
            <a:off x="3581280" y="1066680"/>
            <a:ext cx="2056680" cy="358056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Box 8"/>
          <p:cNvSpPr/>
          <p:nvPr/>
        </p:nvSpPr>
        <p:spPr>
          <a:xfrm>
            <a:off x="3721320" y="1600200"/>
            <a:ext cx="1917000" cy="912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Oval 9"/>
          <p:cNvSpPr/>
          <p:nvPr/>
        </p:nvSpPr>
        <p:spPr>
          <a:xfrm rot="2700000">
            <a:off x="2597400" y="2826720"/>
            <a:ext cx="2056680" cy="423144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Box 10"/>
          <p:cNvSpPr/>
          <p:nvPr/>
        </p:nvSpPr>
        <p:spPr>
          <a:xfrm>
            <a:off x="2664000" y="5029200"/>
            <a:ext cx="199332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Human computer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Oval 11"/>
          <p:cNvSpPr/>
          <p:nvPr/>
        </p:nvSpPr>
        <p:spPr>
          <a:xfrm rot="2700000">
            <a:off x="3354840" y="3984840"/>
            <a:ext cx="4718880" cy="1761480"/>
          </a:xfrm>
          <a:prstGeom prst="ellipse">
            <a:avLst/>
          </a:prstGeom>
          <a:solidFill>
            <a:srgbClr val="0099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Box 12"/>
          <p:cNvSpPr/>
          <p:nvPr/>
        </p:nvSpPr>
        <p:spPr>
          <a:xfrm>
            <a:off x="5741280" y="5181480"/>
            <a:ext cx="1298160" cy="699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graphics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Oval 13"/>
          <p:cNvSpPr/>
          <p:nvPr/>
        </p:nvSpPr>
        <p:spPr>
          <a:xfrm>
            <a:off x="4038480" y="3276720"/>
            <a:ext cx="1142280" cy="106596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Multimedia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080D4F-AA85-4789-B617-3FE490AAC29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000099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Briefing Products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6" name="Text Box 4"/>
          <p:cNvSpPr/>
          <p:nvPr/>
        </p:nvSpPr>
        <p:spPr>
          <a:xfrm>
            <a:off x="685800" y="1905120"/>
            <a:ext cx="7923960" cy="420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Small, straightforward, linear products used to present information quickly and concisely.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Characteristic of briefing product: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Short Development Cycle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Limited Number of Presentations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Usage of text to present information with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Tahoma"/>
                <a:ea typeface="DejaVu Sans"/>
              </a:rPr>
              <a:t>limited use</a:t>
            </a: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 of graphic, audio and video.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Have few navigational controls. (mouse click and button press to move from one page to another)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Content and the format are suitable for the audience and fulfill the purpose of the presentation.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WordArt 5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1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28" name="Text Box 6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000099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Briefing Products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1" name="Text Box 4"/>
          <p:cNvSpPr/>
          <p:nvPr/>
        </p:nvSpPr>
        <p:spPr>
          <a:xfrm>
            <a:off x="685800" y="1905120"/>
            <a:ext cx="7923960" cy="1690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Good briefing presentation depends on: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The understanding of the presented subject.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Seamless integration of content.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Consistent layout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WordArt 5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1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33" name="Text Box 6"/>
          <p:cNvSpPr/>
          <p:nvPr/>
        </p:nvSpPr>
        <p:spPr>
          <a:xfrm>
            <a:off x="762120" y="4038480"/>
            <a:ext cx="7923960" cy="1690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Example: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Corporate Presentation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Sales Presentation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Educational Lectures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Text Box 7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8" descr="C:\Documents and Settings\Administrator\Desktop\smm2005\demo\presentation2.jpg"/>
          <p:cNvPicPr/>
          <p:nvPr/>
        </p:nvPicPr>
        <p:blipFill>
          <a:blip r:embed="rId1"/>
          <a:stretch/>
        </p:blipFill>
        <p:spPr>
          <a:xfrm>
            <a:off x="4800600" y="3352680"/>
            <a:ext cx="3377520" cy="27010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571680"/>
            <a:ext cx="8228880" cy="999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Hypermedia and Multimedia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 fontScale="60000"/>
          </a:bodyPr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1" lang="en-CA" sz="3200" spc="-1" strike="noStrike">
                <a:solidFill>
                  <a:srgbClr val="000000"/>
                </a:solidFill>
                <a:latin typeface="Arial"/>
              </a:rPr>
              <a:t>hypertext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 system: meant to be read nonlinearly, by following links that point to other parts of the document, or to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other documents (Fig. 1.1)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1" lang="en-CA" sz="3200" spc="-1" strike="noStrike">
                <a:solidFill>
                  <a:srgbClr val="000000"/>
                </a:solidFill>
                <a:latin typeface="Arial"/>
              </a:rPr>
              <a:t>HyperMedia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: not constrained to be text-based, can include other  media, e.g., graphics, images, and especially the continuous media –  sound and video.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- The World Wide Web (WWW) — the best example of 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hypermedia application.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54600"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• </a:t>
            </a:r>
            <a:r>
              <a:rPr b="1" lang="en-CA" sz="3200" spc="-1" strike="noStrike">
                <a:solidFill>
                  <a:srgbClr val="000000"/>
                </a:solidFill>
                <a:latin typeface="Arial"/>
              </a:rPr>
              <a:t>Multimedia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</a:rPr>
              <a:t> means that computer information can be represented through audio, graphics, images, video, and animation in addition to traditional media.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8520"/>
            <a:ext cx="213300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 Black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C5832B-CEA1-4F01-AACE-5E918AEF966E}" type="slidenum">
              <a:rPr b="0" lang="en-US" sz="1200" spc="-1" strike="noStrike">
                <a:solidFill>
                  <a:srgbClr val="000000"/>
                </a:solidFill>
                <a:latin typeface="Arial Black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Straight Connector 6"/>
          <p:cNvSpPr/>
          <p:nvPr/>
        </p:nvSpPr>
        <p:spPr>
          <a:xfrm flipH="1" flipV="1">
            <a:off x="285480" y="6286320"/>
            <a:ext cx="8572680" cy="1440"/>
          </a:xfrm>
          <a:prstGeom prst="line">
            <a:avLst/>
          </a:prstGeom>
          <a:ln>
            <a:solidFill>
              <a:srgbClr val="92c7f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3399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Reference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WordArt 5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2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43" name="Text Box 7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 Box 8"/>
          <p:cNvSpPr/>
          <p:nvPr/>
        </p:nvSpPr>
        <p:spPr>
          <a:xfrm>
            <a:off x="685800" y="1905120"/>
            <a:ext cx="7923960" cy="1964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Often used for answering specific questions or for general browsing of information. (stored on CD/ DVD ROM)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Characteristic of reference product: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Used by wide range of user (small – adult)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Have navigational menu, book marking, searching, printing utility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 Box 9"/>
          <p:cNvSpPr/>
          <p:nvPr/>
        </p:nvSpPr>
        <p:spPr>
          <a:xfrm>
            <a:off x="457200" y="4114800"/>
            <a:ext cx="7923960" cy="2040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2 Basic classes of reference product: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Tahoma"/>
                <a:ea typeface="DejaVu Sans"/>
              </a:rPr>
              <a:t>Generalized Content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 (dictionary/encyclopedia)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Broad treatment of content at a limited depth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Tahoma"/>
                <a:ea typeface="DejaVu Sans"/>
              </a:rPr>
              <a:t>Detailed 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Focus on specific area and provide extensive information.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3399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Reference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Text Box 4"/>
          <p:cNvSpPr/>
          <p:nvPr/>
        </p:nvSpPr>
        <p:spPr>
          <a:xfrm>
            <a:off x="685800" y="1905120"/>
            <a:ext cx="7923960" cy="21733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Good usability and success depends on: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The developers understanding the body of information and how the end user will want to access it.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Help function should always available to explain how to access and use the information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WordArt 5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2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50" name="Text Box 6"/>
          <p:cNvSpPr/>
          <p:nvPr/>
        </p:nvSpPr>
        <p:spPr>
          <a:xfrm>
            <a:off x="685800" y="3886200"/>
            <a:ext cx="7923960" cy="2122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Examples are electronic forms of: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Encyclopedia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Dictionaries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Cookbooks, Historical, Informative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Scientific surveys.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 Box 7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3399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Reference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 Box 4"/>
          <p:cNvSpPr/>
          <p:nvPr/>
        </p:nvSpPr>
        <p:spPr>
          <a:xfrm>
            <a:off x="685800" y="1905120"/>
            <a:ext cx="792396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Example: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WordArt 5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2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56" name="Text Box 7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Picture 9" descr="C:\Documents and Settings\Administrator\Desktop\smm2005\demo\200481516282135507.jpg"/>
          <p:cNvPicPr/>
          <p:nvPr/>
        </p:nvPicPr>
        <p:blipFill>
          <a:blip r:embed="rId1"/>
          <a:stretch/>
        </p:blipFill>
        <p:spPr>
          <a:xfrm>
            <a:off x="1600200" y="2286000"/>
            <a:ext cx="6219000" cy="44060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Database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WordArt 4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3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61" name="Text Box 5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 Box 6"/>
          <p:cNvSpPr/>
          <p:nvPr/>
        </p:nvSpPr>
        <p:spPr>
          <a:xfrm>
            <a:off x="685800" y="1905120"/>
            <a:ext cx="7923960" cy="1263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Similar to reference product in a sense that large amount of information are made available to the end user.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Focus on storing and accessing the actual data (multimedia data such as text, graphic, audio, animation and video)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 Box 8"/>
          <p:cNvSpPr/>
          <p:nvPr/>
        </p:nvSpPr>
        <p:spPr>
          <a:xfrm>
            <a:off x="685800" y="3352680"/>
            <a:ext cx="7923960" cy="246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Characteristics of Database Products are: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Manages multimedia data (large data)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Descriptive finding methods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Content based search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Simultaneous 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Online 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Relational consistency in data management.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009999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Database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WordArt 5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3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67" name="Text Box 6"/>
          <p:cNvSpPr/>
          <p:nvPr/>
        </p:nvSpPr>
        <p:spPr>
          <a:xfrm>
            <a:off x="457200" y="1981080"/>
            <a:ext cx="7923960" cy="1065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Examples are: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Google Search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Google Earth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 Box 7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Picture 8" descr="C:\Documents and Settings\Administrator\Desktop\smm2005\demo\google_earth_new_york.jpg"/>
          <p:cNvPicPr/>
          <p:nvPr/>
        </p:nvPicPr>
        <p:blipFill>
          <a:blip r:embed="rId1"/>
          <a:stretch/>
        </p:blipFill>
        <p:spPr>
          <a:xfrm>
            <a:off x="3124080" y="2133720"/>
            <a:ext cx="5714280" cy="40680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6247800" cy="532800"/>
          </a:xfrm>
          <a:prstGeom prst="rect">
            <a:avLst/>
          </a:prstGeom>
          <a:solidFill>
            <a:srgbClr val="cc00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400" spc="-1" strike="noStrike">
                <a:solidFill>
                  <a:srgbClr val="ffffff"/>
                </a:solidFill>
                <a:latin typeface="Tahoma"/>
              </a:rPr>
              <a:t>Education and Training Products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WordArt 4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4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73" name="Text Box 6"/>
          <p:cNvSpPr/>
          <p:nvPr/>
        </p:nvSpPr>
        <p:spPr>
          <a:xfrm>
            <a:off x="457200" y="1981080"/>
            <a:ext cx="7923960" cy="1537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Similar to textbook or training manuals but have added media such as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Tahoma"/>
                <a:ea typeface="DejaVu Sans"/>
              </a:rPr>
              <a:t>audio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,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Tahoma"/>
                <a:ea typeface="DejaVu Sans"/>
              </a:rPr>
              <a:t>animation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 and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Tahoma"/>
                <a:ea typeface="DejaVu Sans"/>
              </a:rPr>
              <a:t>video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Make up a significant share of the multimedia market ranging from pre-kindergarten to postgraduate offerings from technical to corporate training products.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 Box 7"/>
          <p:cNvSpPr/>
          <p:nvPr/>
        </p:nvSpPr>
        <p:spPr>
          <a:xfrm>
            <a:off x="457200" y="3733920"/>
            <a:ext cx="7923960" cy="1415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2 categories of reference product: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Instructor Support Products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Standalone or Self-Paced Products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Combination Products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Text Box 8"/>
          <p:cNvSpPr/>
          <p:nvPr/>
        </p:nvSpPr>
        <p:spPr>
          <a:xfrm>
            <a:off x="457200" y="5486400"/>
            <a:ext cx="79239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Shares the same characteristics as Reference Product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Picture 10" descr="C:\Documents and Settings\Administrator\Desktop\smm2005\demo\courseware2.jpg"/>
          <p:cNvPicPr/>
          <p:nvPr/>
        </p:nvPicPr>
        <p:blipFill>
          <a:blip r:embed="rId1"/>
          <a:stretch/>
        </p:blipFill>
        <p:spPr>
          <a:xfrm>
            <a:off x="5486400" y="3276720"/>
            <a:ext cx="2932920" cy="2221920"/>
          </a:xfrm>
          <a:prstGeom prst="rect">
            <a:avLst/>
          </a:prstGeom>
          <a:ln w="9525">
            <a:noFill/>
          </a:ln>
        </p:spPr>
      </p:pic>
      <p:sp>
        <p:nvSpPr>
          <p:cNvPr id="477" name="Text Box 11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6247800" cy="532800"/>
          </a:xfrm>
          <a:prstGeom prst="rect">
            <a:avLst/>
          </a:prstGeom>
          <a:solidFill>
            <a:srgbClr val="cc00ff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400" spc="-1" strike="noStrike">
                <a:solidFill>
                  <a:srgbClr val="ffffff"/>
                </a:solidFill>
                <a:latin typeface="Tahoma"/>
              </a:rPr>
              <a:t>Education and Training Products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WordArt 4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4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81" name="Text Box 5"/>
          <p:cNvSpPr/>
          <p:nvPr/>
        </p:nvSpPr>
        <p:spPr>
          <a:xfrm>
            <a:off x="457200" y="1981080"/>
            <a:ext cx="79239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Example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Picture 9" descr="C:\Documents and Settings\Administrator\Desktop\smm2005\demo\arizonafull.gif"/>
          <p:cNvPicPr/>
          <p:nvPr/>
        </p:nvPicPr>
        <p:blipFill>
          <a:blip r:embed="rId1"/>
          <a:stretch/>
        </p:blipFill>
        <p:spPr>
          <a:xfrm>
            <a:off x="457200" y="2362320"/>
            <a:ext cx="3270960" cy="2580480"/>
          </a:xfrm>
          <a:prstGeom prst="rect">
            <a:avLst/>
          </a:prstGeom>
          <a:ln w="9525">
            <a:noFill/>
          </a:ln>
        </p:spPr>
      </p:pic>
      <p:pic>
        <p:nvPicPr>
          <p:cNvPr id="483" name="Picture 10" descr="C:\Documents and Settings\Administrator\Desktop\smm2005\demo\courseware.jpg"/>
          <p:cNvPicPr/>
          <p:nvPr/>
        </p:nvPicPr>
        <p:blipFill>
          <a:blip r:embed="rId2"/>
          <a:stretch/>
        </p:blipFill>
        <p:spPr>
          <a:xfrm>
            <a:off x="4038480" y="2362320"/>
            <a:ext cx="4685760" cy="3436200"/>
          </a:xfrm>
          <a:prstGeom prst="rect">
            <a:avLst/>
          </a:prstGeom>
          <a:ln w="9525">
            <a:noFill/>
          </a:ln>
        </p:spPr>
      </p:pic>
      <p:sp>
        <p:nvSpPr>
          <p:cNvPr id="484" name="Text Box 11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What is Multimedia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95280"/>
            <a:ext cx="8228880" cy="54093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 is any combination of text, graphic art, sound, animation, and video delivered to you by computer or other electronic means (iphones, or any smart phone).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essence of multimedia is to electrify the thought and action centres of people’s mind.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320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Multimedia excites eyes, ears, fingertips, and most importantly, the head.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33cc33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Kiosk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WordArt 4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5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88" name="Text Box 5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Text Box 6"/>
          <p:cNvSpPr/>
          <p:nvPr/>
        </p:nvSpPr>
        <p:spPr>
          <a:xfrm>
            <a:off x="685800" y="1905120"/>
            <a:ext cx="7923960" cy="30164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A product which is usually stationed at public places and allow the user to find information interactively and also other types of transaction.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Characteristics of Kiosk Products:-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Limited target users and usage.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User friendly and easily used by user.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Fast response.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Picture 7" descr="C:\Documents and Settings\Administrator\Desktop\smm2005\demo\kiosk2.jpg"/>
          <p:cNvPicPr/>
          <p:nvPr/>
        </p:nvPicPr>
        <p:blipFill>
          <a:blip r:embed="rId1"/>
          <a:stretch/>
        </p:blipFill>
        <p:spPr>
          <a:xfrm>
            <a:off x="6019920" y="2819520"/>
            <a:ext cx="1685160" cy="2285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4494960" cy="532800"/>
          </a:xfrm>
          <a:prstGeom prst="rect">
            <a:avLst/>
          </a:prstGeom>
          <a:solidFill>
            <a:srgbClr val="33cc33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Kiosk Products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WordArt 4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5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494" name="Text Box 5"/>
          <p:cNvSpPr/>
          <p:nvPr/>
        </p:nvSpPr>
        <p:spPr>
          <a:xfrm>
            <a:off x="8383320" y="6324480"/>
            <a:ext cx="497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 Box 6"/>
          <p:cNvSpPr/>
          <p:nvPr/>
        </p:nvSpPr>
        <p:spPr>
          <a:xfrm>
            <a:off x="685800" y="1905120"/>
            <a:ext cx="7923960" cy="3794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Categories of Kiosk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Point Of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Provide </a:t>
            </a:r>
            <a:r>
              <a:rPr b="0" lang="fr-FR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certain information (example map, timetable etc)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Point Of Sales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Allow users to purchase or make orders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Example of Kiosk Products:-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Instant Photo Booth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Banking Kiosk (money deposit, cheque)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University Information Kiosk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Picture 7" descr="C:\Documents and Settings\Administrator\Desktop\smm2005\demo\kiosk.jpg"/>
          <p:cNvPicPr/>
          <p:nvPr/>
        </p:nvPicPr>
        <p:blipFill>
          <a:blip r:embed="rId1"/>
          <a:stretch/>
        </p:blipFill>
        <p:spPr>
          <a:xfrm>
            <a:off x="6934320" y="3124080"/>
            <a:ext cx="1485360" cy="2894760"/>
          </a:xfrm>
          <a:prstGeom prst="rect">
            <a:avLst/>
          </a:prstGeom>
          <a:ln w="9525">
            <a:noFill/>
          </a:ln>
        </p:spPr>
      </p:pic>
      <p:pic>
        <p:nvPicPr>
          <p:cNvPr id="497" name="Picture 8" descr="C:\Documents and Settings\Administrator\Desktop\smm2005\demo\kiosk.gif"/>
          <p:cNvPicPr/>
          <p:nvPr/>
        </p:nvPicPr>
        <p:blipFill>
          <a:blip r:embed="rId2"/>
          <a:stretch/>
        </p:blipFill>
        <p:spPr>
          <a:xfrm>
            <a:off x="5410080" y="3962520"/>
            <a:ext cx="1289880" cy="13438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en-US" sz="3800" spc="-1" strike="noStrike">
                <a:solidFill>
                  <a:srgbClr val="ffffff"/>
                </a:solidFill>
                <a:latin typeface="Tahoma"/>
              </a:rPr>
              <a:t>Multimedia Products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685800" y="1371600"/>
            <a:ext cx="5333400" cy="532800"/>
          </a:xfrm>
          <a:prstGeom prst="rect">
            <a:avLst/>
          </a:prstGeom>
          <a:solidFill>
            <a:srgbClr val="cc0000"/>
          </a:solidFill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609480"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	</a:t>
            </a:r>
            <a:r>
              <a:rPr b="1" lang="en-US" sz="2800" spc="-1" strike="noStrike">
                <a:solidFill>
                  <a:srgbClr val="ffffff"/>
                </a:solidFill>
                <a:latin typeface="Tahoma"/>
              </a:rPr>
              <a:t>Entertainment &amp; Games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0" name="WordArt 4"/>
          <p:cNvSpPr txBox="1"/>
          <p:nvPr/>
        </p:nvSpPr>
        <p:spPr>
          <a:xfrm>
            <a:off x="685800" y="1447920"/>
            <a:ext cx="532800" cy="38016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ln w="0">
                  <a:noFill/>
                </a:ln>
                <a:solidFill>
                  <a:srgbClr val="ffffff"/>
                </a:solidFill>
                <a:latin typeface="Goudy Stout"/>
              </a:rPr>
              <a:t>6</a:t>
            </a:r>
            <a:endParaRPr b="0" lang="en-US" sz="3600" spc="-1" strike="noStrike">
              <a:ln w="0">
                <a:noFill/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Text Box 6"/>
          <p:cNvSpPr/>
          <p:nvPr/>
        </p:nvSpPr>
        <p:spPr>
          <a:xfrm>
            <a:off x="685800" y="1905120"/>
            <a:ext cx="7923960" cy="246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Most popular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Shipped in the form of Interactive CD / DVD ROM.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Characteristics of E &amp; G Products:-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Immersive.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Requires constant feedback and interaction with the user.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Challenging and sometimes intriguing for 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Enabled online play for more than one user experience.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2" name="Picture 7" descr="C:\Documents and Settings\Administrator\Desktop\smm2005\demo\games.jpg"/>
          <p:cNvPicPr/>
          <p:nvPr/>
        </p:nvPicPr>
        <p:blipFill>
          <a:blip r:embed="rId1"/>
          <a:stretch/>
        </p:blipFill>
        <p:spPr>
          <a:xfrm>
            <a:off x="2438280" y="5105520"/>
            <a:ext cx="2133000" cy="1542240"/>
          </a:xfrm>
          <a:prstGeom prst="rect">
            <a:avLst/>
          </a:prstGeom>
          <a:ln w="9525">
            <a:noFill/>
          </a:ln>
        </p:spPr>
      </p:pic>
      <p:pic>
        <p:nvPicPr>
          <p:cNvPr id="503" name="Picture 8" descr="C:\Documents and Settings\Administrator\Desktop\smm2005\demo\xbox.jpg"/>
          <p:cNvPicPr/>
          <p:nvPr/>
        </p:nvPicPr>
        <p:blipFill>
          <a:blip r:embed="rId2"/>
          <a:stretch/>
        </p:blipFill>
        <p:spPr>
          <a:xfrm>
            <a:off x="914400" y="5029200"/>
            <a:ext cx="1393200" cy="14742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End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 algn="ctr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Q&amp;A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General Definition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It is a woven combination of text graphic art, sound, animation, and video elements.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concepts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When you allow an end user – the viewer of multimedia project – to control what and when the elements are delivered it is called </a:t>
            </a:r>
            <a:r>
              <a:rPr b="0" i="1" lang="en-US" sz="3200" spc="-1" strike="noStrike">
                <a:solidFill>
                  <a:srgbClr val="ff0000"/>
                </a:solidFill>
                <a:latin typeface="Arial"/>
              </a:rPr>
              <a:t>interactive media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When you provide a structure of linked elements through which the user can navigate, interactive multimedia becomes </a:t>
            </a:r>
            <a:r>
              <a:rPr b="0" i="1" lang="en-US" sz="3200" spc="-1" strike="noStrike">
                <a:solidFill>
                  <a:srgbClr val="ff0000"/>
                </a:solidFill>
                <a:latin typeface="Arial"/>
              </a:rPr>
              <a:t>hypermedia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95120" y="228600"/>
            <a:ext cx="8014680" cy="913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Important Note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7923960" cy="4419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People who know how to use multimedia computer tools and technologies to weave them together are called </a:t>
            </a:r>
            <a:r>
              <a:rPr b="1" i="1" lang="en-US" sz="3200" spc="-1" strike="noStrike">
                <a:solidFill>
                  <a:srgbClr val="ff0000"/>
                </a:solidFill>
                <a:latin typeface="Arial"/>
              </a:rPr>
              <a:t>multimedia developers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96666"/>
              </a:buClr>
              <a:buSzPct val="80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software vehicle, the messages and the content presented on a computer or television screen – together constitute </a:t>
            </a:r>
            <a:r>
              <a:rPr b="1" i="1" lang="en-US" sz="3200" spc="-1" strike="noStrike">
                <a:solidFill>
                  <a:srgbClr val="ff0000"/>
                </a:solidFill>
                <a:latin typeface="Arial"/>
              </a:rPr>
              <a:t>multimedia project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Radial</Template>
  <TotalTime>1950</TotalTime>
  <Application>LibreOffice/7.5.6.2$Linux_X86_64 LibreOffice_project/50$Build-2</Application>
  <AppVersion>15.0000</AppVersion>
  <Words>2295</Words>
  <Paragraphs>459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2005-12-27T07:53:47Z</dcterms:created>
  <dc:creator>FSKTM</dc:creator>
  <dc:description/>
  <dc:language>en-US</dc:language>
  <cp:lastModifiedBy/>
  <cp:lastPrinted>1601-01-01T00:00:00Z</cp:lastPrinted>
  <dcterms:modified xsi:type="dcterms:W3CDTF">2023-10-22T16:34:22Z</dcterms:modified>
  <cp:revision>36</cp:revision>
  <dc:subject/>
  <dc:title>Introduction to Multimedia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On-screen Show (4:3)</vt:lpwstr>
  </property>
  <property fmtid="{D5CDD505-2E9C-101B-9397-08002B2CF9AE}" pid="4" name="Slides">
    <vt:i4>63</vt:i4>
  </property>
</Properties>
</file>